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A4C36990"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12" r:id="rId3"/>
    <p:sldMasterId id="2147483731" r:id="rId4"/>
    <p:sldMasterId id="2147483772" r:id="rId5"/>
    <p:sldMasterId id="2147483783" r:id="rId6"/>
    <p:sldMasterId id="2147483821" r:id="rId7"/>
  </p:sldMasterIdLst>
  <p:notesMasterIdLst>
    <p:notesMasterId r:id="rId29"/>
  </p:notesMasterIdLst>
  <p:sldIdLst>
    <p:sldId id="342" r:id="rId8"/>
    <p:sldId id="330" r:id="rId9"/>
    <p:sldId id="426" r:id="rId10"/>
    <p:sldId id="427" r:id="rId11"/>
    <p:sldId id="428" r:id="rId12"/>
    <p:sldId id="429" r:id="rId13"/>
    <p:sldId id="261" r:id="rId14"/>
    <p:sldId id="279" r:id="rId15"/>
    <p:sldId id="414" r:id="rId16"/>
    <p:sldId id="415" r:id="rId17"/>
    <p:sldId id="430" r:id="rId18"/>
    <p:sldId id="416" r:id="rId19"/>
    <p:sldId id="418" r:id="rId20"/>
    <p:sldId id="419" r:id="rId21"/>
    <p:sldId id="420" r:id="rId22"/>
    <p:sldId id="421" r:id="rId23"/>
    <p:sldId id="417" r:id="rId24"/>
    <p:sldId id="349" r:id="rId25"/>
    <p:sldId id="422" r:id="rId26"/>
    <p:sldId id="424" r:id="rId27"/>
    <p:sldId id="42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342"/>
          </p14:sldIdLst>
        </p14:section>
        <p14:section name="Containers" id="{E575AD71-CE06-4408-BA8A-83D46DBC1322}">
          <p14:sldIdLst>
            <p14:sldId id="330"/>
            <p14:sldId id="426"/>
            <p14:sldId id="427"/>
            <p14:sldId id="428"/>
            <p14:sldId id="429"/>
            <p14:sldId id="261"/>
            <p14:sldId id="279"/>
            <p14:sldId id="414"/>
            <p14:sldId id="415"/>
            <p14:sldId id="430"/>
          </p14:sldIdLst>
        </p14:section>
        <p14:section name="DevOps Flash" id="{4B76B168-9918-4631-9D16-385E5E05799B}">
          <p14:sldIdLst>
            <p14:sldId id="416"/>
            <p14:sldId id="418"/>
            <p14:sldId id="419"/>
            <p14:sldId id="420"/>
            <p14:sldId id="421"/>
            <p14:sldId id="417"/>
            <p14:sldId id="349"/>
            <p14:sldId id="422"/>
          </p14:sldIdLst>
        </p14:section>
        <p14:section name="Exam Tips Flash" id="{19F6D482-C874-465C-B4DA-2FFC5F9272D8}">
          <p14:sldIdLst>
            <p14:sldId id="424"/>
            <p14:sldId id="425"/>
          </p14:sldIdLst>
        </p14:section>
        <p14:section name="New Microsoft &amp; Cloud" id="{0B285226-DFDE-4743-B44C-D151232325C9}">
          <p14:sldIdLst/>
        </p14:section>
        <p14:section name="Close" id="{38FB0E6F-4107-44FC-978B-E5A4320A554E}">
          <p14:sldIdLst/>
        </p14:section>
        <p14:section name="Cloud" id="{54BF60F1-2458-44E8-AC3D-7F5610058BA2}">
          <p14:sldIdLst/>
        </p14:section>
        <p14:section name="Hybrid" id="{4ADED2B1-7F96-479F-9D90-05B8400C5E8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2"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95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4521" autoAdjust="0"/>
  </p:normalViewPr>
  <p:slideViewPr>
    <p:cSldViewPr snapToGrid="0">
      <p:cViewPr varScale="1">
        <p:scale>
          <a:sx n="87" d="100"/>
          <a:sy n="87" d="100"/>
        </p:scale>
        <p:origin x="336" y="-3"/>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3"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 modelId="{E3D90255-A0AD-4627-B8F1-B1D8C28812F2}" type="presParOf" srcId="{CC29E4EB-DEC7-4A77-B8FD-8661E7B639E7}" destId="{E41206EE-73A1-4D9A-A23B-07D47FA331C6}" srcOrd="5" destOrd="0" presId="urn:microsoft.com/office/officeart/2008/layout/VerticalAccentList"/>
    <dgm:cxn modelId="{D4778657-A808-40E5-96DF-F2264FB6CCB3}" type="presParOf" srcId="{CC29E4EB-DEC7-4A77-B8FD-8661E7B639E7}" destId="{D7C438E6-861C-4874-9CC6-5A207A42D000}" srcOrd="6"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7"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8" destOrd="0" presId="urn:microsoft.com/office/officeart/2008/layout/VerticalAccentList"/>
    <dgm:cxn modelId="{4E8266F2-AEA4-400F-8C6A-EC57772388C4}" type="presParOf" srcId="{CC29E4EB-DEC7-4A77-B8FD-8661E7B639E7}" destId="{6C109A5E-CE0F-4B40-BF07-54C0A1F9D89E}" srcOrd="9"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10"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10/19/2017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virtualization/windowscontainers/about/"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itproguru.com/about" TargetMode="External"/><Relationship Id="rId5" Type="http://schemas.openxmlformats.org/officeDocument/2006/relationships/hyperlink" Target="http://itproguru.com/" TargetMode="External"/><Relationship Id="rId4" Type="http://schemas.openxmlformats.org/officeDocument/2006/relationships/hyperlink" Target="http://www.azur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hlinkClick r:id="rId3"/>
              </a:rPr>
              <a:t>Linux, Windows Server and Hyper-V Containers</a:t>
            </a:r>
            <a:r>
              <a:rPr lang="en-US" sz="1200" b="1" kern="1200" dirty="0">
                <a:solidFill>
                  <a:schemeClr val="tx1"/>
                </a:solidFill>
                <a:effectLst/>
                <a:latin typeface="+mn-lt"/>
                <a:ea typeface="+mn-ea"/>
                <a:cs typeface="+mn-cs"/>
              </a:rPr>
              <a:t>: What They Are, Which One to Use, Why and How, plus Integration with </a:t>
            </a:r>
            <a:r>
              <a:rPr lang="en-US" sz="1200" b="1" u="sng" kern="1200" dirty="0">
                <a:solidFill>
                  <a:schemeClr val="tx1"/>
                </a:solidFill>
                <a:effectLst/>
                <a:latin typeface="+mn-lt"/>
                <a:ea typeface="+mn-ea"/>
                <a:cs typeface="+mn-cs"/>
                <a:hlinkClick r:id="rId4"/>
              </a:rPr>
              <a:t>Azure Private/Public/Hybrid Cloud</a:t>
            </a:r>
            <a:r>
              <a:rPr lang="en-US" sz="1200" b="1" kern="1200" dirty="0">
                <a:solidFill>
                  <a:schemeClr val="tx1"/>
                </a:solidFill>
                <a:effectLst/>
                <a:latin typeface="+mn-lt"/>
                <a:ea typeface="+mn-ea"/>
                <a:cs typeface="+mn-cs"/>
              </a:rPr>
              <a:t>, with Microsoft</a:t>
            </a:r>
            <a:br>
              <a:rPr lang="en-US" sz="1200" b="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container is an isolated and portable operating environment. It provides a mechanism for IT to deploy services in a portable, repeatable and predictable manner. Container technology is the next evolution in virtualization, and in addition to Linux, Windows now also offers two different types of containers for addressing various business needs.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this session </a:t>
            </a:r>
            <a:r>
              <a:rPr lang="en-US" sz="1200" u="sng" kern="1200" dirty="0">
                <a:solidFill>
                  <a:schemeClr val="tx1"/>
                </a:solidFill>
                <a:effectLst/>
                <a:latin typeface="+mn-lt"/>
                <a:ea typeface="+mn-ea"/>
                <a:cs typeface="+mn-cs"/>
                <a:hlinkClick r:id="rId5"/>
              </a:rPr>
              <a:t>Dan Stolts</a:t>
            </a:r>
            <a:r>
              <a:rPr lang="en-US" sz="1200" kern="1200" dirty="0">
                <a:solidFill>
                  <a:schemeClr val="tx1"/>
                </a:solidFill>
                <a:effectLst/>
                <a:latin typeface="+mn-lt"/>
                <a:ea typeface="+mn-ea"/>
                <a:cs typeface="+mn-cs"/>
              </a:rPr>
              <a:t>, world renown Technical Evangelist at Microsoft and a dynamic/engaging presenter, will examine the similarities and differences between a container and a virtual machine, review the requirements and walk through the processes and essential operations of enabling, creating, deploying and managing Linux and Windows containers and resources. Mr. Stolts will also evaluate when to use which containers, why and how?</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those who are new to containers, his delivery serves as a jumpstart to accelerate your learning of containers. If you have already had some experience on Linux containers, his session familiarizes you with the specifics on Windows containers and helps bridge and extend your skills for bringing business value to both Linux and Windows communities.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Mr. Stolts will conclude this session by highlighting the top five new features in Microsoft's Azure cloud platform for 2017, and how to integrate your organization's public/private/hybrid cloud and container strategies. Lots of valuable content for infrastructure, data center and DevOps professionals.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5"/>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6"/>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18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Ignite 2015</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10/19/2017 11:50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8183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D90747-1CAC-4896-8C0B-648DE30F011D}" type="slidenum">
              <a:rPr lang="en-US" smtClean="0"/>
              <a:t>11</a:t>
            </a:fld>
            <a:endParaRPr lang="en-US"/>
          </a:p>
        </p:txBody>
      </p:sp>
    </p:spTree>
    <p:extLst>
      <p:ext uri="{BB962C8B-B14F-4D97-AF65-F5344CB8AC3E}">
        <p14:creationId xmlns:p14="http://schemas.microsoft.com/office/powerpoint/2010/main" val="3631166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10/19/2017 11:50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39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10/19/2017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98043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14</a:t>
            </a:fld>
            <a:endParaRPr lang="en-US"/>
          </a:p>
        </p:txBody>
      </p:sp>
    </p:spTree>
    <p:extLst>
      <p:ext uri="{BB962C8B-B14F-4D97-AF65-F5344CB8AC3E}">
        <p14:creationId xmlns:p14="http://schemas.microsoft.com/office/powerpoint/2010/main" val="2847236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15</a:t>
            </a:fld>
            <a:endParaRPr lang="en-US"/>
          </a:p>
        </p:txBody>
      </p:sp>
    </p:spTree>
    <p:extLst>
      <p:ext uri="{BB962C8B-B14F-4D97-AF65-F5344CB8AC3E}">
        <p14:creationId xmlns:p14="http://schemas.microsoft.com/office/powerpoint/2010/main" val="3496343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93D1E-8707-45EC-B276-6C8FE85E9059}" type="slidenum">
              <a:rPr lang="en-US" smtClean="0"/>
              <a:t>16</a:t>
            </a:fld>
            <a:endParaRPr lang="en-US"/>
          </a:p>
        </p:txBody>
      </p:sp>
    </p:spTree>
    <p:extLst>
      <p:ext uri="{BB962C8B-B14F-4D97-AF65-F5344CB8AC3E}">
        <p14:creationId xmlns:p14="http://schemas.microsoft.com/office/powerpoint/2010/main" val="1388036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17</a:t>
            </a:fld>
            <a:endParaRPr lang="en-US"/>
          </a:p>
        </p:txBody>
      </p:sp>
    </p:spTree>
    <p:extLst>
      <p:ext uri="{BB962C8B-B14F-4D97-AF65-F5344CB8AC3E}">
        <p14:creationId xmlns:p14="http://schemas.microsoft.com/office/powerpoint/2010/main" val="3459639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18</a:t>
            </a:fld>
            <a:endParaRPr lang="en-US"/>
          </a:p>
        </p:txBody>
      </p:sp>
    </p:spTree>
    <p:extLst>
      <p:ext uri="{BB962C8B-B14F-4D97-AF65-F5344CB8AC3E}">
        <p14:creationId xmlns:p14="http://schemas.microsoft.com/office/powerpoint/2010/main" val="213666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19</a:t>
            </a:fld>
            <a:endParaRPr lang="en-US"/>
          </a:p>
        </p:txBody>
      </p:sp>
    </p:spTree>
    <p:extLst>
      <p:ext uri="{BB962C8B-B14F-4D97-AF65-F5344CB8AC3E}">
        <p14:creationId xmlns:p14="http://schemas.microsoft.com/office/powerpoint/2010/main" val="78154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10/19/2017 11:50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920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292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49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3</a:t>
            </a:fld>
            <a:endParaRPr lang="en-US"/>
          </a:p>
        </p:txBody>
      </p:sp>
    </p:spTree>
    <p:extLst>
      <p:ext uri="{BB962C8B-B14F-4D97-AF65-F5344CB8AC3E}">
        <p14:creationId xmlns:p14="http://schemas.microsoft.com/office/powerpoint/2010/main" val="2510266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4</a:t>
            </a:fld>
            <a:endParaRPr lang="en-US"/>
          </a:p>
        </p:txBody>
      </p:sp>
    </p:spTree>
    <p:extLst>
      <p:ext uri="{BB962C8B-B14F-4D97-AF65-F5344CB8AC3E}">
        <p14:creationId xmlns:p14="http://schemas.microsoft.com/office/powerpoint/2010/main" val="936287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5</a:t>
            </a:fld>
            <a:endParaRPr lang="en-US"/>
          </a:p>
        </p:txBody>
      </p:sp>
    </p:spTree>
    <p:extLst>
      <p:ext uri="{BB962C8B-B14F-4D97-AF65-F5344CB8AC3E}">
        <p14:creationId xmlns:p14="http://schemas.microsoft.com/office/powerpoint/2010/main" val="312198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6</a:t>
            </a:fld>
            <a:endParaRPr lang="en-US"/>
          </a:p>
        </p:txBody>
      </p:sp>
    </p:spTree>
    <p:extLst>
      <p:ext uri="{BB962C8B-B14F-4D97-AF65-F5344CB8AC3E}">
        <p14:creationId xmlns:p14="http://schemas.microsoft.com/office/powerpoint/2010/main" val="129054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10/19/2017 11:50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704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10/19/2017 11:50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0465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10/19/2017 11:50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050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3061387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650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11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026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990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825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383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747339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297848"/>
      </p:ext>
    </p:extLst>
  </p:cSld>
  <p:clrMapOvr>
    <a:masterClrMapping/>
  </p:clrMapOvr>
  <p:transition spd="slow">
    <p:push dir="u"/>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12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645731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6504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51748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7581676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733916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8995457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10/19/2017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210364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10/19/2017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8486760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10/19/2017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2672473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9587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578236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966047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372662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013246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64645437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79686376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23651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716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26361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5799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10/19/2017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3038" y="107576"/>
            <a:ext cx="11681693" cy="1228078"/>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488103" y="6319463"/>
            <a:ext cx="1327120" cy="365125"/>
          </a:xfrm>
          <a:prstGeom prst="rect">
            <a:avLst/>
          </a:prstGeom>
        </p:spPr>
        <p:txBody>
          <a:bodyPr vert="horz" lIns="91440" tIns="45720" rIns="91440" bIns="45720" rtlCol="0" anchor="ctr"/>
          <a:lstStyle>
            <a:lvl1pPr algn="r">
              <a:defRPr sz="1000">
                <a:solidFill>
                  <a:srgbClr val="A6A6A6"/>
                </a:solidFill>
              </a:defRPr>
            </a:lvl1pPr>
          </a:lstStyle>
          <a:p>
            <a:fld id="{B01F9CA3-105E-4857-9057-6DB6197DA786}" type="datetimeFigureOut">
              <a:rPr lang="en-US" smtClean="0"/>
              <a:pPr/>
              <a:t>10/19/2017</a:t>
            </a:fld>
            <a:endParaRPr lang="en-US"/>
          </a:p>
        </p:txBody>
      </p:sp>
      <p:sp>
        <p:nvSpPr>
          <p:cNvPr id="8" name="Slide Number Placeholder 5"/>
          <p:cNvSpPr>
            <a:spLocks noGrp="1"/>
          </p:cNvSpPr>
          <p:nvPr>
            <p:ph type="sldNum" sz="quarter" idx="4"/>
          </p:nvPr>
        </p:nvSpPr>
        <p:spPr>
          <a:xfrm>
            <a:off x="8824955" y="6319463"/>
            <a:ext cx="770984" cy="365125"/>
          </a:xfrm>
          <a:prstGeom prst="rect">
            <a:avLst/>
          </a:prstGeom>
        </p:spPr>
        <p:txBody>
          <a:bodyPr vert="horz" lIns="91440" tIns="45720" rIns="91440" bIns="45720" rtlCol="0" anchor="ctr"/>
          <a:lstStyle>
            <a:lvl1pPr algn="r">
              <a:defRPr sz="12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3038" y="1601996"/>
            <a:ext cx="11681693" cy="4343400"/>
          </a:xfrm>
        </p:spPr>
        <p:txBody>
          <a:bodyPr/>
          <a:lstStyle>
            <a:lvl1pPr>
              <a:spcBef>
                <a:spcPts val="1200"/>
              </a:spcBef>
              <a:defRPr sz="2400"/>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7112310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1111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02211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19130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7515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98266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71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441680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2579413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10/19/2017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315572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78126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06107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331665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1695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7190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33416448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7648081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7389052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194291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10/19/2017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2805039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9265103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24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644551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129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17343539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3511706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9849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3045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6425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10/19/2017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23215127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671006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57475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6176018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25527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54896136"/>
      </p:ext>
    </p:extLst>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75368490"/>
      </p:ext>
    </p:extLst>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124977570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21464296"/>
      </p:ext>
    </p:extLst>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2815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69052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3052163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14372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5657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077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13361835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811495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95629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914151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33041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10/19/2017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12086925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3199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292846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8701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43551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655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06203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0598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904728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339309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3.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theme" Target="../theme/theme6.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theme" Target="../theme/theme7.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10/19/2017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710" r:id="rId29"/>
    <p:sldLayoutId id="2147483744" r:id="rId30"/>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6"/>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6"/>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337088724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6" r:id="rId12"/>
    <p:sldLayoutId id="2147483729" r:id="rId13"/>
    <p:sldLayoutId id="2147483730" r:id="rId14"/>
  </p:sldLayoutIdLst>
  <p:transition>
    <p:fade/>
  </p:transition>
  <p:hf sldNum="0" hdr="0" dt="0"/>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90859940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ransition>
    <p:fade/>
  </p:transition>
  <p:hf sldNum="0" hdr="0" dt="0"/>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1946106769"/>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9" r:id="rId5"/>
    <p:sldLayoutId id="2147483780" r:id="rId6"/>
  </p:sldLayoutIdLst>
  <p:transition>
    <p:fade/>
  </p:transition>
  <p:hf sldNum="0" hdr="0" dt="0"/>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718985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10/19/2017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568961086"/>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hyperlink" Target="https://www.linkedin.com/in/danstolts/" TargetMode="External"/><Relationship Id="rId12"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8.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30.jpeg"/><Relationship Id="rId4" Type="http://schemas.openxmlformats.org/officeDocument/2006/relationships/image" Target="../media/image27.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4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events.com/profile/form/index.cfm?PKformID=0x2660286abcd&amp;"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A4C36990"/></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9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emf"/></Relationships>
</file>

<file path=ppt/slides/_rels/slide13.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3.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1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11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43.png"/><Relationship Id="rId7" Type="http://schemas.openxmlformats.org/officeDocument/2006/relationships/image" Target="../media/image38.png"/><Relationship Id="rId12"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37.png"/><Relationship Id="rId10" Type="http://schemas.openxmlformats.org/officeDocument/2006/relationships/diagramQuickStyle" Target="../diagrams/quickStyle1.xml"/><Relationship Id="rId4" Type="http://schemas.openxmlformats.org/officeDocument/2006/relationships/image" Target="../media/image36.png"/><Relationship Id="rId9"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707886"/>
          </a:xfrm>
          <a:prstGeom prst="rect">
            <a:avLst/>
          </a:prstGeom>
          <a:noFill/>
        </p:spPr>
        <p:txBody>
          <a:bodyPr wrap="square" rtlCol="0">
            <a:spAutoFit/>
          </a:bodyPr>
          <a:lstStyle/>
          <a:p>
            <a:pPr lvl="0">
              <a:defRPr/>
            </a:pPr>
            <a:r>
              <a:rPr lang="en-US" sz="4000" b="1" dirty="0">
                <a:solidFill>
                  <a:srgbClr val="00B0F0"/>
                </a:solidFill>
              </a:rPr>
              <a:t>Containers +++</a:t>
            </a:r>
            <a:endParaRPr kumimoji="0" lang="en-US" sz="4000" b="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394" y="274025"/>
            <a:ext cx="5000637" cy="805485"/>
          </a:xfrm>
          <a:solidFill>
            <a:schemeClr val="accent1"/>
          </a:solidFill>
        </p:spPr>
        <p:txBody>
          <a:bodyPr/>
          <a:lstStyle/>
          <a:p>
            <a:pPr>
              <a:tabLst>
                <a:tab pos="953967" algn="l"/>
              </a:tabLst>
            </a:pPr>
            <a:r>
              <a:rPr lang="en-US" dirty="0"/>
              <a:t>How Containers Run</a:t>
            </a:r>
          </a:p>
        </p:txBody>
      </p:sp>
      <p:sp>
        <p:nvSpPr>
          <p:cNvPr id="15" name="Rectangle 14"/>
          <p:cNvSpPr/>
          <p:nvPr/>
        </p:nvSpPr>
        <p:spPr bwMode="auto">
          <a:xfrm>
            <a:off x="4092728" y="3933763"/>
            <a:ext cx="1203505" cy="3081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OS</a:t>
            </a:r>
          </a:p>
        </p:txBody>
      </p:sp>
      <p:sp>
        <p:nvSpPr>
          <p:cNvPr id="44" name="TextBox 43"/>
          <p:cNvSpPr txBox="1"/>
          <p:nvPr/>
        </p:nvSpPr>
        <p:spPr>
          <a:xfrm>
            <a:off x="5553444" y="1900985"/>
            <a:ext cx="1165177" cy="732856"/>
          </a:xfrm>
          <a:prstGeom prst="rect">
            <a:avLst/>
          </a:prstGeom>
          <a:solidFill>
            <a:srgbClr val="FFFF00"/>
          </a:solid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Virtual </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Machines</a:t>
            </a:r>
          </a:p>
        </p:txBody>
      </p:sp>
      <p:sp>
        <p:nvSpPr>
          <p:cNvPr id="31" name="Rectangle 30"/>
          <p:cNvSpPr/>
          <p:nvPr/>
        </p:nvSpPr>
        <p:spPr bwMode="auto">
          <a:xfrm>
            <a:off x="2933854" y="4233614"/>
            <a:ext cx="8445065" cy="20311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33854" y="4486677"/>
            <a:ext cx="8445065" cy="1573622"/>
          </a:xfrm>
          <a:prstGeom prst="rect">
            <a:avLst/>
          </a:prstGeom>
        </p:spPr>
      </p:pic>
      <p:pic>
        <p:nvPicPr>
          <p:cNvPr id="32" name="Picture 3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21806" y="3292187"/>
            <a:ext cx="1421220" cy="864583"/>
          </a:xfrm>
          <a:prstGeom prst="rect">
            <a:avLst/>
          </a:prstGeom>
        </p:spPr>
      </p:pic>
      <p:sp>
        <p:nvSpPr>
          <p:cNvPr id="53" name="Right Arrow 52"/>
          <p:cNvSpPr/>
          <p:nvPr/>
        </p:nvSpPr>
        <p:spPr bwMode="auto">
          <a:xfrm rot="5400000">
            <a:off x="5847596" y="2626184"/>
            <a:ext cx="41424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2933854" y="3671179"/>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4170747" y="3112501"/>
            <a:ext cx="977103" cy="558678"/>
          </a:xfrm>
          <a:prstGeom prst="rect">
            <a:avLst/>
          </a:prstGeom>
        </p:spPr>
      </p:pic>
      <p:sp>
        <p:nvSpPr>
          <p:cNvPr id="73" name="Right Arrow 72"/>
          <p:cNvSpPr/>
          <p:nvPr/>
        </p:nvSpPr>
        <p:spPr bwMode="auto">
          <a:xfrm rot="5400000">
            <a:off x="3181051" y="3006974"/>
            <a:ext cx="417254"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2750841" y="2314368"/>
            <a:ext cx="1262959" cy="732856"/>
          </a:xfrm>
          <a:prstGeom prst="rect">
            <a:avLst/>
          </a:prstGeom>
          <a:solidFill>
            <a:srgbClr val="FFFF00"/>
          </a:solid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sp>
        <p:nvSpPr>
          <p:cNvPr id="75" name="Right Arrow 74"/>
          <p:cNvSpPr/>
          <p:nvPr/>
        </p:nvSpPr>
        <p:spPr bwMode="auto">
          <a:xfrm rot="5400000">
            <a:off x="4406066" y="2433044"/>
            <a:ext cx="443153"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TextBox 75"/>
          <p:cNvSpPr txBox="1"/>
          <p:nvPr/>
        </p:nvSpPr>
        <p:spPr>
          <a:xfrm>
            <a:off x="4034064" y="1713541"/>
            <a:ext cx="1347719" cy="755315"/>
          </a:xfrm>
          <a:prstGeom prst="rect">
            <a:avLst/>
          </a:prstGeom>
          <a:solidFill>
            <a:srgbClr val="FFFF00"/>
          </a:solidFill>
        </p:spPr>
        <p:txBody>
          <a:bodyPr wrap="square" lIns="179285" tIns="0" rIns="179285" bIns="89642"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pic>
        <p:nvPicPr>
          <p:cNvPr id="18" name="Picture 17"/>
          <p:cNvPicPr>
            <a:picLocks noChangeAspect="1"/>
          </p:cNvPicPr>
          <p:nvPr/>
        </p:nvPicPr>
        <p:blipFill>
          <a:blip r:embed="rId8">
            <a:duotone>
              <a:schemeClr val="accent2">
                <a:shade val="45000"/>
                <a:satMod val="135000"/>
              </a:schemeClr>
              <a:prstClr val="white"/>
            </a:duotone>
          </a:blip>
          <a:stretch>
            <a:fillRect/>
          </a:stretch>
        </p:blipFill>
        <p:spPr>
          <a:xfrm>
            <a:off x="10156571" y="2245000"/>
            <a:ext cx="977103" cy="558678"/>
          </a:xfrm>
          <a:prstGeom prst="rect">
            <a:avLst/>
          </a:prstGeom>
          <a:solidFill>
            <a:srgbClr val="7030A0"/>
          </a:solidFill>
        </p:spPr>
      </p:pic>
      <p:sp>
        <p:nvSpPr>
          <p:cNvPr id="19" name="TextBox 18"/>
          <p:cNvSpPr txBox="1"/>
          <p:nvPr/>
        </p:nvSpPr>
        <p:spPr>
          <a:xfrm>
            <a:off x="9985362" y="1164083"/>
            <a:ext cx="1463040" cy="533716"/>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Docker Containers</a:t>
            </a:r>
          </a:p>
        </p:txBody>
      </p:sp>
      <p:sp>
        <p:nvSpPr>
          <p:cNvPr id="20" name="Right Arrow 72"/>
          <p:cNvSpPr/>
          <p:nvPr/>
        </p:nvSpPr>
        <p:spPr bwMode="auto">
          <a:xfrm rot="5400000">
            <a:off x="10415523" y="1623021"/>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9985362" y="2895778"/>
            <a:ext cx="1393557" cy="294386"/>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Docker Engine</a:t>
            </a:r>
          </a:p>
        </p:txBody>
      </p:sp>
      <p:pic>
        <p:nvPicPr>
          <p:cNvPr id="22" name="Picture 2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57699" y="3274008"/>
            <a:ext cx="1421220" cy="864583"/>
          </a:xfrm>
          <a:prstGeom prst="rect">
            <a:avLst/>
          </a:prstGeom>
        </p:spPr>
      </p:pic>
      <p:sp>
        <p:nvSpPr>
          <p:cNvPr id="25" name="Rectangle 24"/>
          <p:cNvSpPr/>
          <p:nvPr/>
        </p:nvSpPr>
        <p:spPr bwMode="auto">
          <a:xfrm>
            <a:off x="4128175" y="4813081"/>
            <a:ext cx="2165471" cy="7563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6814">
                      <a:srgbClr val="FFFFFF"/>
                    </a:gs>
                    <a:gs pos="46000">
                      <a:srgbClr val="FFFFFF"/>
                    </a:gs>
                  </a:gsLst>
                  <a:lin ang="5400000" scaled="0"/>
                </a:gradFill>
                <a:effectLst/>
                <a:uLnTx/>
                <a:uFillTx/>
              </a:rPr>
              <a:t>Windows Host</a:t>
            </a:r>
          </a:p>
        </p:txBody>
      </p:sp>
      <p:sp>
        <p:nvSpPr>
          <p:cNvPr id="26" name="Rectangle 25"/>
          <p:cNvSpPr/>
          <p:nvPr/>
        </p:nvSpPr>
        <p:spPr>
          <a:xfrm>
            <a:off x="10052684" y="357845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Linux</a:t>
            </a:r>
          </a:p>
        </p:txBody>
      </p:sp>
      <p:sp>
        <p:nvSpPr>
          <p:cNvPr id="27" name="Rectangle 26"/>
          <p:cNvSpPr/>
          <p:nvPr/>
        </p:nvSpPr>
        <p:spPr>
          <a:xfrm>
            <a:off x="5544446" y="362598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VM</a:t>
            </a:r>
          </a:p>
        </p:txBody>
      </p:sp>
      <p:pic>
        <p:nvPicPr>
          <p:cNvPr id="29" name="Picture 28"/>
          <p:cNvPicPr>
            <a:picLocks noChangeAspect="1"/>
          </p:cNvPicPr>
          <p:nvPr/>
        </p:nvPicPr>
        <p:blipFill>
          <a:blip r:embed="rId7">
            <a:duotone>
              <a:prstClr val="black"/>
              <a:schemeClr val="accent1">
                <a:tint val="45000"/>
                <a:satMod val="400000"/>
              </a:schemeClr>
            </a:duotone>
          </a:blip>
          <a:stretch>
            <a:fillRect/>
          </a:stretch>
        </p:blipFill>
        <p:spPr>
          <a:xfrm>
            <a:off x="7172412" y="2355744"/>
            <a:ext cx="980445" cy="511422"/>
          </a:xfrm>
          <a:prstGeom prst="rect">
            <a:avLst/>
          </a:prstGeom>
        </p:spPr>
      </p:pic>
      <p:pic>
        <p:nvPicPr>
          <p:cNvPr id="34" name="Picture 33"/>
          <p:cNvPicPr>
            <a:picLocks noChangeAspect="1"/>
          </p:cNvPicPr>
          <p:nvPr/>
        </p:nvPicPr>
        <p:blipFill>
          <a:blip r:embed="rId8">
            <a:duotone>
              <a:schemeClr val="accent2">
                <a:shade val="45000"/>
                <a:satMod val="135000"/>
              </a:schemeClr>
              <a:prstClr val="white"/>
            </a:duotone>
          </a:blip>
          <a:stretch>
            <a:fillRect/>
          </a:stretch>
        </p:blipFill>
        <p:spPr>
          <a:xfrm>
            <a:off x="8606648" y="2551096"/>
            <a:ext cx="977103" cy="558678"/>
          </a:xfrm>
          <a:prstGeom prst="rect">
            <a:avLst/>
          </a:prstGeom>
        </p:spPr>
      </p:pic>
      <p:sp>
        <p:nvSpPr>
          <p:cNvPr id="35" name="TextBox 34"/>
          <p:cNvSpPr txBox="1"/>
          <p:nvPr/>
        </p:nvSpPr>
        <p:spPr>
          <a:xfrm>
            <a:off x="8435964" y="1034384"/>
            <a:ext cx="1463040" cy="976914"/>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 on VM</a:t>
            </a:r>
          </a:p>
        </p:txBody>
      </p:sp>
      <p:sp>
        <p:nvSpPr>
          <p:cNvPr id="36" name="Right Arrow 35"/>
          <p:cNvSpPr/>
          <p:nvPr/>
        </p:nvSpPr>
        <p:spPr bwMode="auto">
          <a:xfrm rot="5400000">
            <a:off x="7445222" y="1743698"/>
            <a:ext cx="399528"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extBox 36"/>
          <p:cNvSpPr txBox="1"/>
          <p:nvPr/>
        </p:nvSpPr>
        <p:spPr>
          <a:xfrm>
            <a:off x="6901111" y="1027953"/>
            <a:ext cx="1463040" cy="859959"/>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on VM</a:t>
            </a:r>
          </a:p>
        </p:txBody>
      </p:sp>
      <p:sp>
        <p:nvSpPr>
          <p:cNvPr id="38" name="Rectangle 37"/>
          <p:cNvSpPr/>
          <p:nvPr/>
        </p:nvSpPr>
        <p:spPr bwMode="auto">
          <a:xfrm>
            <a:off x="6961119" y="2963434"/>
            <a:ext cx="1376457" cy="28564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a:t>
            </a:r>
            <a:r>
              <a:rPr kumimoji="0" lang="en-US" sz="1050" b="0" i="0" u="none" strike="noStrike" kern="0" cap="none" spc="0" normalizeH="0" baseline="0" noProof="0" dirty="0">
                <a:ln>
                  <a:noFill/>
                </a:ln>
                <a:gradFill>
                  <a:gsLst>
                    <a:gs pos="16814">
                      <a:srgbClr val="FFFFFF"/>
                    </a:gs>
                    <a:gs pos="46000">
                      <a:srgbClr val="FFFFFF"/>
                    </a:gs>
                  </a:gsLst>
                  <a:lin ang="5400000" scaled="0"/>
                </a:gradFill>
                <a:effectLst/>
                <a:uLnTx/>
                <a:uFillTx/>
              </a:rPr>
              <a:t>Hypervisor</a:t>
            </a:r>
          </a:p>
        </p:txBody>
      </p:sp>
      <p:sp>
        <p:nvSpPr>
          <p:cNvPr id="39" name="Right Arrow 38"/>
          <p:cNvSpPr/>
          <p:nvPr/>
        </p:nvSpPr>
        <p:spPr bwMode="auto">
          <a:xfrm rot="5400000">
            <a:off x="8859143" y="1942605"/>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16356" y="3279963"/>
            <a:ext cx="1421220" cy="864583"/>
          </a:xfrm>
          <a:prstGeom prst="rect">
            <a:avLst/>
          </a:prstGeom>
        </p:spPr>
      </p:pic>
      <p:pic>
        <p:nvPicPr>
          <p:cNvPr id="42" name="Picture 4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14724" y="3274008"/>
            <a:ext cx="1421220" cy="864583"/>
          </a:xfrm>
          <a:prstGeom prst="rect">
            <a:avLst/>
          </a:prstGeom>
        </p:spPr>
      </p:pic>
      <p:sp>
        <p:nvSpPr>
          <p:cNvPr id="47" name="Double Brace 46"/>
          <p:cNvSpPr/>
          <p:nvPr/>
        </p:nvSpPr>
        <p:spPr>
          <a:xfrm>
            <a:off x="1043795" y="4438972"/>
            <a:ext cx="1547509" cy="13387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TextBox 47"/>
          <p:cNvSpPr txBox="1"/>
          <p:nvPr/>
        </p:nvSpPr>
        <p:spPr>
          <a:xfrm>
            <a:off x="1083433" y="4433508"/>
            <a:ext cx="1507871" cy="1344177"/>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Azure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Abstracts VM</a:t>
            </a:r>
          </a:p>
        </p:txBody>
      </p:sp>
      <p:pic>
        <p:nvPicPr>
          <p:cNvPr id="49" name="Picture 48"/>
          <p:cNvPicPr>
            <a:picLocks noChangeAspect="1"/>
          </p:cNvPicPr>
          <p:nvPr/>
        </p:nvPicPr>
        <p:blipFill>
          <a:blip r:embed="rId7">
            <a:duotone>
              <a:prstClr val="black"/>
              <a:schemeClr val="accent1">
                <a:tint val="45000"/>
                <a:satMod val="400000"/>
              </a:schemeClr>
            </a:duotone>
          </a:blip>
          <a:stretch>
            <a:fillRect/>
          </a:stretch>
        </p:blipFill>
        <p:spPr>
          <a:xfrm>
            <a:off x="1280989" y="3782195"/>
            <a:ext cx="988326" cy="515533"/>
          </a:xfrm>
          <a:prstGeom prst="rect">
            <a:avLst/>
          </a:prstGeom>
        </p:spPr>
      </p:pic>
      <p:sp>
        <p:nvSpPr>
          <p:cNvPr id="50" name="Right Arrow 22"/>
          <p:cNvSpPr/>
          <p:nvPr/>
        </p:nvSpPr>
        <p:spPr bwMode="auto">
          <a:xfrm rot="5400000">
            <a:off x="1642018" y="3132597"/>
            <a:ext cx="388420" cy="753026"/>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TextBox 50"/>
          <p:cNvSpPr txBox="1"/>
          <p:nvPr/>
        </p:nvSpPr>
        <p:spPr>
          <a:xfrm>
            <a:off x="1083433" y="1910344"/>
            <a:ext cx="1464425" cy="1275457"/>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Azure</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ACS … Containers As A Service</a:t>
            </a:r>
          </a:p>
        </p:txBody>
      </p:sp>
      <p:sp>
        <p:nvSpPr>
          <p:cNvPr id="52" name="Rectangle 51"/>
          <p:cNvSpPr/>
          <p:nvPr/>
        </p:nvSpPr>
        <p:spPr bwMode="auto">
          <a:xfrm rot="10800000" flipV="1">
            <a:off x="8582415" y="3106257"/>
            <a:ext cx="1025567" cy="21719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9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1" name="Arrow: Left 40"/>
          <p:cNvSpPr/>
          <p:nvPr/>
        </p:nvSpPr>
        <p:spPr>
          <a:xfrm rot="18464616">
            <a:off x="10748039" y="2066699"/>
            <a:ext cx="1802108" cy="962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Linux OR Windows</a:t>
            </a:r>
          </a:p>
        </p:txBody>
      </p:sp>
      <p:sp>
        <p:nvSpPr>
          <p:cNvPr id="43" name="Cloud 42"/>
          <p:cNvSpPr/>
          <p:nvPr/>
        </p:nvSpPr>
        <p:spPr>
          <a:xfrm>
            <a:off x="6428230" y="4280328"/>
            <a:ext cx="5678640" cy="20322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Windows Containers can run on Windows 10 and Nano too</a:t>
            </a:r>
            <a:r>
              <a:rPr kumimoji="0" lang="en-US" sz="3200" b="0" i="0" u="none" strike="noStrike" kern="0" cap="none" spc="0" normalizeH="0" baseline="0" noProof="0" dirty="0">
                <a:ln>
                  <a:noFill/>
                </a:ln>
                <a:solidFill>
                  <a:sysClr val="windowText" lastClr="000000"/>
                </a:solidFill>
                <a:effectLst/>
                <a:uLnTx/>
                <a:uFillTx/>
                <a:sym typeface="Wingdings" panose="05000000000000000000" pitchFamily="2" charset="2"/>
              </a:rPr>
              <a:t>! </a:t>
            </a:r>
          </a:p>
        </p:txBody>
      </p:sp>
      <p:sp>
        <p:nvSpPr>
          <p:cNvPr id="54" name="Rectangle 53"/>
          <p:cNvSpPr/>
          <p:nvPr/>
        </p:nvSpPr>
        <p:spPr bwMode="auto">
          <a:xfrm rot="10800000" flipV="1">
            <a:off x="4170745" y="3703276"/>
            <a:ext cx="1025567" cy="29985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1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Tree>
    <p:extLst>
      <p:ext uri="{BB962C8B-B14F-4D97-AF65-F5344CB8AC3E}">
        <p14:creationId xmlns:p14="http://schemas.microsoft.com/office/powerpoint/2010/main" val="13061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fill="hold"/>
                                        <p:tgtEl>
                                          <p:spTgt spid="46"/>
                                        </p:tgtEl>
                                        <p:attrNameLst>
                                          <p:attrName>ppt_x</p:attrName>
                                        </p:attrNameLst>
                                      </p:cBhvr>
                                      <p:tavLst>
                                        <p:tav tm="0">
                                          <p:val>
                                            <p:strVal val="#ppt_x"/>
                                          </p:val>
                                        </p:tav>
                                        <p:tav tm="100000">
                                          <p:val>
                                            <p:strVal val="#ppt_x"/>
                                          </p:val>
                                        </p:tav>
                                      </p:tavLst>
                                    </p:anim>
                                    <p:anim calcmode="lin" valueType="num">
                                      <p:cBhvr additive="base">
                                        <p:cTn id="106" dur="50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500" fill="hold"/>
                                        <p:tgtEl>
                                          <p:spTgt spid="54"/>
                                        </p:tgtEl>
                                        <p:attrNameLst>
                                          <p:attrName>ppt_x</p:attrName>
                                        </p:attrNameLst>
                                      </p:cBhvr>
                                      <p:tavLst>
                                        <p:tav tm="0">
                                          <p:val>
                                            <p:strVal val="#ppt_x"/>
                                          </p:val>
                                        </p:tav>
                                        <p:tav tm="100000">
                                          <p:val>
                                            <p:strVal val="#ppt_x"/>
                                          </p:val>
                                        </p:tav>
                                      </p:tavLst>
                                    </p:anim>
                                    <p:anim calcmode="lin" valueType="num">
                                      <p:cBhvr additive="base">
                                        <p:cTn id="1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additive="base">
                                        <p:cTn id="131" dur="500" fill="hold"/>
                                        <p:tgtEl>
                                          <p:spTgt spid="74"/>
                                        </p:tgtEl>
                                        <p:attrNameLst>
                                          <p:attrName>ppt_x</p:attrName>
                                        </p:attrNameLst>
                                      </p:cBhvr>
                                      <p:tavLst>
                                        <p:tav tm="0">
                                          <p:val>
                                            <p:strVal val="#ppt_x"/>
                                          </p:val>
                                        </p:tav>
                                        <p:tav tm="100000">
                                          <p:val>
                                            <p:strVal val="#ppt_x"/>
                                          </p:val>
                                        </p:tav>
                                      </p:tavLst>
                                    </p:anim>
                                    <p:anim calcmode="lin" valueType="num">
                                      <p:cBhvr additive="base">
                                        <p:cTn id="1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1000" fill="hold"/>
                                        <p:tgtEl>
                                          <p:spTgt spid="4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0"/>
                                        <p:tgtEl>
                                          <p:spTgt spid="48"/>
                                        </p:tgtEl>
                                      </p:cBhvr>
                                    </p:animEffect>
                                    <p:anim calcmode="lin" valueType="num">
                                      <p:cBhvr>
                                        <p:cTn id="143" dur="1000" fill="hold"/>
                                        <p:tgtEl>
                                          <p:spTgt spid="48"/>
                                        </p:tgtEl>
                                        <p:attrNameLst>
                                          <p:attrName>ppt_x</p:attrName>
                                        </p:attrNameLst>
                                      </p:cBhvr>
                                      <p:tavLst>
                                        <p:tav tm="0">
                                          <p:val>
                                            <p:strVal val="#ppt_x"/>
                                          </p:val>
                                        </p:tav>
                                        <p:tav tm="100000">
                                          <p:val>
                                            <p:strVal val="#ppt_x"/>
                                          </p:val>
                                        </p:tav>
                                      </p:tavLst>
                                    </p:anim>
                                    <p:anim calcmode="lin" valueType="num">
                                      <p:cBhvr>
                                        <p:cTn id="144" dur="1000" fill="hold"/>
                                        <p:tgtEl>
                                          <p:spTgt spid="4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1000"/>
                                        <p:tgtEl>
                                          <p:spTgt spid="49"/>
                                        </p:tgtEl>
                                      </p:cBhvr>
                                    </p:animEffect>
                                    <p:anim calcmode="lin" valueType="num">
                                      <p:cBhvr>
                                        <p:cTn id="148" dur="1000" fill="hold"/>
                                        <p:tgtEl>
                                          <p:spTgt spid="49"/>
                                        </p:tgtEl>
                                        <p:attrNameLst>
                                          <p:attrName>ppt_x</p:attrName>
                                        </p:attrNameLst>
                                      </p:cBhvr>
                                      <p:tavLst>
                                        <p:tav tm="0">
                                          <p:val>
                                            <p:strVal val="#ppt_x"/>
                                          </p:val>
                                        </p:tav>
                                        <p:tav tm="100000">
                                          <p:val>
                                            <p:strVal val="#ppt_x"/>
                                          </p:val>
                                        </p:tav>
                                      </p:tavLst>
                                    </p:anim>
                                    <p:anim calcmode="lin" valueType="num">
                                      <p:cBhvr>
                                        <p:cTn id="149" dur="1000" fill="hold"/>
                                        <p:tgtEl>
                                          <p:spTgt spid="4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Effect transition="in" filter="fade">
                                      <p:cBhvr>
                                        <p:cTn id="164" dur="1000"/>
                                        <p:tgtEl>
                                          <p:spTgt spid="43"/>
                                        </p:tgtEl>
                                      </p:cBhvr>
                                    </p:animEffect>
                                    <p:anim calcmode="lin" valueType="num">
                                      <p:cBhvr>
                                        <p:cTn id="165" dur="1000" fill="hold"/>
                                        <p:tgtEl>
                                          <p:spTgt spid="43"/>
                                        </p:tgtEl>
                                        <p:attrNameLst>
                                          <p:attrName>ppt_x</p:attrName>
                                        </p:attrNameLst>
                                      </p:cBhvr>
                                      <p:tavLst>
                                        <p:tav tm="0">
                                          <p:val>
                                            <p:strVal val="#ppt_x"/>
                                          </p:val>
                                        </p:tav>
                                        <p:tav tm="100000">
                                          <p:val>
                                            <p:strVal val="#ppt_x"/>
                                          </p:val>
                                        </p:tav>
                                      </p:tavLst>
                                    </p:anim>
                                    <p:anim calcmode="lin" valueType="num">
                                      <p:cBhvr>
                                        <p:cTn id="1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53" grpId="0" animBg="1"/>
      <p:bldP spid="73" grpId="0" animBg="1"/>
      <p:bldP spid="74" grpId="0" animBg="1"/>
      <p:bldP spid="75" grpId="0" animBg="1"/>
      <p:bldP spid="76" grpId="0" animBg="1"/>
      <p:bldP spid="19" grpId="0" animBg="1"/>
      <p:bldP spid="20" grpId="0" animBg="1"/>
      <p:bldP spid="21" grpId="0" animBg="1"/>
      <p:bldP spid="26" grpId="0"/>
      <p:bldP spid="27" grpId="0"/>
      <p:bldP spid="35" grpId="0" animBg="1"/>
      <p:bldP spid="36" grpId="0" animBg="1"/>
      <p:bldP spid="37" grpId="0" animBg="1"/>
      <p:bldP spid="38" grpId="0" animBg="1"/>
      <p:bldP spid="39" grpId="0" animBg="1"/>
      <p:bldP spid="47" grpId="0" animBg="1"/>
      <p:bldP spid="48" grpId="0"/>
      <p:bldP spid="50" grpId="0" animBg="1"/>
      <p:bldP spid="51" grpId="0" animBg="1"/>
      <p:bldP spid="52" grpId="0" animBg="1"/>
      <p:bldP spid="41" grpId="0" animBg="1"/>
      <p:bldP spid="43"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id:image008.png@01D333C7.146F3FE0">
            <a:hlinkClick r:id="rId3"/>
            <a:extLst>
              <a:ext uri="{FF2B5EF4-FFF2-40B4-BE49-F238E27FC236}">
                <a16:creationId xmlns:a16="http://schemas.microsoft.com/office/drawing/2014/main" id="{5BAE2CAE-95BA-451B-8623-2D4BEAAFD59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19473"/>
            <a:ext cx="12192000" cy="2398144"/>
          </a:xfrm>
          <a:prstGeom prst="rect">
            <a:avLst/>
          </a:prstGeom>
          <a:noFill/>
          <a:ln>
            <a:noFill/>
          </a:ln>
        </p:spPr>
      </p:pic>
      <p:sp>
        <p:nvSpPr>
          <p:cNvPr id="17" name="Content Placeholder 16">
            <a:extLst>
              <a:ext uri="{FF2B5EF4-FFF2-40B4-BE49-F238E27FC236}">
                <a16:creationId xmlns:a16="http://schemas.microsoft.com/office/drawing/2014/main" id="{5DBEF43D-530F-4D22-B101-0EA7DF2DF200}"/>
              </a:ext>
            </a:extLst>
          </p:cNvPr>
          <p:cNvSpPr>
            <a:spLocks noGrp="1"/>
          </p:cNvSpPr>
          <p:nvPr>
            <p:ph sz="half" idx="1"/>
          </p:nvPr>
        </p:nvSpPr>
        <p:spPr>
          <a:xfrm>
            <a:off x="266700" y="2608117"/>
            <a:ext cx="5753100" cy="3990110"/>
          </a:xfrm>
        </p:spPr>
        <p:txBody>
          <a:bodyPr>
            <a:normAutofit fontScale="62500" lnSpcReduction="20000"/>
          </a:bodyPr>
          <a:lstStyle/>
          <a:p>
            <a:pPr marL="0" indent="0">
              <a:buNone/>
            </a:pPr>
            <a:r>
              <a:rPr lang="en-US" dirty="0"/>
              <a:t>Join us for three days of fun-filled, hands-on hacking where you will team up with community peers and learn how to take Linux and Windows based workloads to the cloud. During </a:t>
            </a:r>
            <a:r>
              <a:rPr lang="en-US" dirty="0" err="1"/>
              <a:t>OpenHack</a:t>
            </a:r>
            <a:r>
              <a:rPr lang="en-US" dirty="0"/>
              <a:t> you will:</a:t>
            </a:r>
          </a:p>
          <a:p>
            <a:pPr lvl="0"/>
            <a:r>
              <a:rPr lang="en-US" dirty="0"/>
              <a:t>Choose your desired tooling and technology based on either </a:t>
            </a:r>
            <a:r>
              <a:rPr lang="en-US" b="1" dirty="0"/>
              <a:t>Kubernetes or Azure Service Fabric</a:t>
            </a:r>
            <a:r>
              <a:rPr lang="en-US" dirty="0"/>
              <a:t> paths.</a:t>
            </a:r>
          </a:p>
          <a:p>
            <a:pPr lvl="0"/>
            <a:r>
              <a:rPr lang="en-US" dirty="0"/>
              <a:t>Hack on increasingly robust challenges structured to leave you with skills and expertise needed to deploy containers and clusters in your place of work. </a:t>
            </a:r>
          </a:p>
          <a:p>
            <a:pPr lvl="0"/>
            <a:r>
              <a:rPr lang="en-US" dirty="0"/>
              <a:t>Network with fellow community members and other professional developers from startups to large enterprises, as well Microsoft Engineering leaders and experts including Gabe Monroy (former Founder &amp; CTO of </a:t>
            </a:r>
            <a:r>
              <a:rPr lang="en-US" dirty="0" err="1"/>
              <a:t>Deis</a:t>
            </a:r>
            <a:r>
              <a:rPr lang="en-US" dirty="0"/>
              <a:t> and Engineering Lead for Azure containers) and Mark </a:t>
            </a:r>
            <a:r>
              <a:rPr lang="en-US" dirty="0" err="1"/>
              <a:t>Fussell</a:t>
            </a:r>
            <a:r>
              <a:rPr lang="en-US" dirty="0"/>
              <a:t> (Engineering Lead for Azure Service Fabric).</a:t>
            </a:r>
          </a:p>
          <a:p>
            <a:pPr lvl="0"/>
            <a:r>
              <a:rPr lang="en-US" dirty="0"/>
              <a:t>Get answers to your technology and workplace project questions from Microsoft and community experts.</a:t>
            </a:r>
          </a:p>
          <a:p>
            <a:endParaRPr lang="en-US" dirty="0"/>
          </a:p>
        </p:txBody>
      </p:sp>
      <p:sp>
        <p:nvSpPr>
          <p:cNvPr id="18" name="Content Placeholder 17">
            <a:extLst>
              <a:ext uri="{FF2B5EF4-FFF2-40B4-BE49-F238E27FC236}">
                <a16:creationId xmlns:a16="http://schemas.microsoft.com/office/drawing/2014/main" id="{AC85F82F-9548-4DF7-BC45-BFF084F10A4A}"/>
              </a:ext>
            </a:extLst>
          </p:cNvPr>
          <p:cNvSpPr>
            <a:spLocks noGrp="1"/>
          </p:cNvSpPr>
          <p:nvPr>
            <p:ph sz="half" idx="2"/>
          </p:nvPr>
        </p:nvSpPr>
        <p:spPr>
          <a:xfrm>
            <a:off x="6172200" y="2514599"/>
            <a:ext cx="5817742" cy="3825971"/>
          </a:xfrm>
        </p:spPr>
        <p:txBody>
          <a:bodyPr>
            <a:noAutofit/>
          </a:bodyPr>
          <a:lstStyle/>
          <a:p>
            <a:r>
              <a:rPr lang="en-US" sz="1800" dirty="0"/>
              <a:t>To be successful and maximize value from the event, participants should establish a basic understanding of the following concepts and technologies. You are not required to be an experienced expert or authority, but a familiarity with each will be advantageous:</a:t>
            </a:r>
          </a:p>
          <a:p>
            <a:pPr lvl="0"/>
            <a:r>
              <a:rPr lang="en-US" sz="2000" dirty="0"/>
              <a:t>Docker Containers</a:t>
            </a:r>
          </a:p>
          <a:p>
            <a:pPr lvl="0"/>
            <a:r>
              <a:rPr lang="en-US" sz="2000" dirty="0"/>
              <a:t>Cloud hosted services</a:t>
            </a:r>
          </a:p>
          <a:p>
            <a:pPr lvl="0"/>
            <a:r>
              <a:rPr lang="en-US" sz="2000" dirty="0"/>
              <a:t>REST Services</a:t>
            </a:r>
          </a:p>
          <a:p>
            <a:pPr lvl="0"/>
            <a:r>
              <a:rPr lang="en-US" sz="2000" dirty="0"/>
              <a:t>DevOps</a:t>
            </a:r>
          </a:p>
          <a:p>
            <a:pPr lvl="0"/>
            <a:r>
              <a:rPr lang="en-US" sz="2000" dirty="0"/>
              <a:t>IP Networking &amp; Routing</a:t>
            </a:r>
          </a:p>
          <a:p>
            <a:pPr marL="0" indent="0">
              <a:buNone/>
            </a:pPr>
            <a:r>
              <a:rPr lang="en-US" sz="2400" b="1" u="sng" dirty="0"/>
              <a:t>Register: https://aka.ms/OpenHackNYC</a:t>
            </a:r>
            <a:endParaRPr lang="en-US" sz="2400" dirty="0"/>
          </a:p>
        </p:txBody>
      </p:sp>
      <p:sp>
        <p:nvSpPr>
          <p:cNvPr id="20" name="Rectangle 19">
            <a:extLst>
              <a:ext uri="{FF2B5EF4-FFF2-40B4-BE49-F238E27FC236}">
                <a16:creationId xmlns:a16="http://schemas.microsoft.com/office/drawing/2014/main" id="{67AEB52B-6E11-427C-9BED-136E9BD78BF6}"/>
              </a:ext>
            </a:extLst>
          </p:cNvPr>
          <p:cNvSpPr/>
          <p:nvPr/>
        </p:nvSpPr>
        <p:spPr>
          <a:xfrm>
            <a:off x="6604502" y="2048285"/>
            <a:ext cx="3965957" cy="369332"/>
          </a:xfrm>
          <a:prstGeom prst="rect">
            <a:avLst/>
          </a:prstGeom>
        </p:spPr>
        <p:txBody>
          <a:bodyPr wrap="none">
            <a:spAutoFit/>
          </a:bodyPr>
          <a:lstStyle/>
          <a:p>
            <a:r>
              <a:rPr lang="en-US" b="1" u="sng" dirty="0">
                <a:solidFill>
                  <a:schemeClr val="bg1"/>
                </a:solidFill>
              </a:rPr>
              <a:t>Register: https://aka.ms/OpenHackNYC</a:t>
            </a:r>
            <a:endParaRPr lang="en-US" dirty="0">
              <a:solidFill>
                <a:schemeClr val="bg1"/>
              </a:solidFill>
            </a:endParaRPr>
          </a:p>
        </p:txBody>
      </p:sp>
      <p:pic>
        <p:nvPicPr>
          <p:cNvPr id="1026" name="Picture 8" descr="cid:image003.png@01D15833.39DC4B90">
            <a:extLst>
              <a:ext uri="{FF2B5EF4-FFF2-40B4-BE49-F238E27FC236}">
                <a16:creationId xmlns:a16="http://schemas.microsoft.com/office/drawing/2014/main" id="{4D9F945F-B2D7-40FB-AA4F-780214B07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667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9">
            <a:extLst>
              <a:ext uri="{FF2B5EF4-FFF2-40B4-BE49-F238E27FC236}">
                <a16:creationId xmlns:a16="http://schemas.microsoft.com/office/drawing/2014/main" id="{114BDE48-5919-47E9-A027-CEEC244973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10219"/>
          <a:stretch>
            <a:fillRect/>
          </a:stretch>
        </p:blipFill>
        <p:spPr bwMode="auto">
          <a:xfrm>
            <a:off x="0" y="0"/>
            <a:ext cx="110966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9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105641"/>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046854" y="5105642"/>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02222" y="5110852"/>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1654142"/>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025814"/>
            <a:ext cx="1303997" cy="2559869"/>
          </a:xfrm>
          <a:prstGeom prst="rect">
            <a:avLst/>
          </a:prstGeom>
        </p:spPr>
      </p:pic>
      <p:grpSp>
        <p:nvGrpSpPr>
          <p:cNvPr id="5" name="Group 4"/>
          <p:cNvGrpSpPr/>
          <p:nvPr/>
        </p:nvGrpSpPr>
        <p:grpSpPr>
          <a:xfrm>
            <a:off x="4478999" y="1652855"/>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546466" y="107196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TextBox 24"/>
          <p:cNvSpPr txBox="1"/>
          <p:nvPr/>
        </p:nvSpPr>
        <p:spPr>
          <a:xfrm>
            <a:off x="1144463"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581197" y="2479241"/>
            <a:ext cx="121204" cy="134464"/>
          </a:xfrm>
          <a:prstGeom prst="rect">
            <a:avLst/>
          </a:prstGeom>
        </p:spPr>
      </p:pic>
      <p:pic>
        <p:nvPicPr>
          <p:cNvPr id="57" name="Picture 56"/>
          <p:cNvPicPr>
            <a:picLocks/>
          </p:cNvPicPr>
          <p:nvPr/>
        </p:nvPicPr>
        <p:blipFill>
          <a:blip r:embed="rId9"/>
          <a:stretch>
            <a:fillRect/>
          </a:stretch>
        </p:blipFill>
        <p:spPr>
          <a:xfrm flipH="1">
            <a:off x="2850343" y="2479241"/>
            <a:ext cx="121204" cy="134464"/>
          </a:xfrm>
          <a:prstGeom prst="rect">
            <a:avLst/>
          </a:prstGeom>
        </p:spPr>
      </p:pic>
      <p:sp>
        <p:nvSpPr>
          <p:cNvPr id="58" name="TextBox 57"/>
          <p:cNvSpPr txBox="1"/>
          <p:nvPr/>
        </p:nvSpPr>
        <p:spPr>
          <a:xfrm>
            <a:off x="2402004"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9" name="Rectangle 38"/>
          <p:cNvSpPr/>
          <p:nvPr/>
        </p:nvSpPr>
        <p:spPr>
          <a:xfrm>
            <a:off x="109510" y="6075998"/>
            <a:ext cx="11892674"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gradFill>
                  <a:gsLst>
                    <a:gs pos="1250">
                      <a:schemeClr val="tx2"/>
                    </a:gs>
                    <a:gs pos="100000">
                      <a:schemeClr val="tx2"/>
                    </a:gs>
                  </a:gsLst>
                  <a:lin ang="0" scaled="0"/>
                </a:gradFill>
                <a:effectLst/>
                <a:uLnTx/>
                <a:uFillTx/>
              </a:rPr>
              <a:t>“Deliver a Product that Inspires Users to become raving fans”</a:t>
            </a:r>
            <a:endParaRPr kumimoji="0" lang="en-US" sz="3200" b="0" i="0" u="none" strike="noStrike" kern="0" cap="none" spc="0" normalizeH="0" baseline="0" noProof="0" dirty="0">
              <a:ln>
                <a:noFill/>
              </a:ln>
              <a:solidFill>
                <a:sysClr val="windowText" lastClr="000000"/>
              </a:solidFill>
              <a:effectLst/>
              <a:uLnTx/>
              <a:uFillTx/>
            </a:endParaRPr>
          </a:p>
        </p:txBody>
      </p:sp>
      <p:grpSp>
        <p:nvGrpSpPr>
          <p:cNvPr id="43" name="Group 42"/>
          <p:cNvGrpSpPr/>
          <p:nvPr/>
        </p:nvGrpSpPr>
        <p:grpSpPr>
          <a:xfrm>
            <a:off x="4342272" y="5105641"/>
            <a:ext cx="3578722" cy="869935"/>
            <a:chOff x="4359987" y="5622366"/>
            <a:chExt cx="3651001" cy="887505"/>
          </a:xfrm>
          <a:solidFill>
            <a:srgbClr val="B4009E"/>
          </a:solidFill>
        </p:grpSpPr>
        <p:sp>
          <p:nvSpPr>
            <p:cNvPr id="44" name="Rectangle 43"/>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45" name="Rectangle 44"/>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46" name="Group 45"/>
          <p:cNvGrpSpPr/>
          <p:nvPr/>
        </p:nvGrpSpPr>
        <p:grpSpPr>
          <a:xfrm>
            <a:off x="8114587" y="5105642"/>
            <a:ext cx="3578721" cy="869935"/>
            <a:chOff x="8208492" y="5622366"/>
            <a:chExt cx="3651000" cy="887505"/>
          </a:xfrm>
          <a:solidFill>
            <a:srgbClr val="E81123"/>
          </a:solidFill>
        </p:grpSpPr>
        <p:sp>
          <p:nvSpPr>
            <p:cNvPr id="47" name="Rectangle 46"/>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48" name="Rectangle 47"/>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Tools</a:t>
              </a:r>
            </a:p>
          </p:txBody>
        </p:sp>
      </p:grpSp>
      <p:grpSp>
        <p:nvGrpSpPr>
          <p:cNvPr id="49" name="Group 48"/>
          <p:cNvGrpSpPr/>
          <p:nvPr/>
        </p:nvGrpSpPr>
        <p:grpSpPr>
          <a:xfrm>
            <a:off x="569955" y="5110852"/>
            <a:ext cx="3578722" cy="869935"/>
            <a:chOff x="511482" y="5622366"/>
            <a:chExt cx="3651001" cy="887505"/>
          </a:xfrm>
          <a:solidFill>
            <a:srgbClr val="5C2D91"/>
          </a:solidFill>
        </p:grpSpPr>
        <p:sp>
          <p:nvSpPr>
            <p:cNvPr id="50" name="Rectangle 49"/>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51" name="Rectangle 50"/>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39" y="1654142"/>
            <a:ext cx="1691063" cy="3026756"/>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37" y="2025814"/>
            <a:ext cx="1303997" cy="2559869"/>
          </a:xfrm>
          <a:prstGeom prst="rect">
            <a:avLst/>
          </a:prstGeom>
        </p:spPr>
      </p:pic>
      <p:grpSp>
        <p:nvGrpSpPr>
          <p:cNvPr id="54" name="Group 53"/>
          <p:cNvGrpSpPr/>
          <p:nvPr/>
        </p:nvGrpSpPr>
        <p:grpSpPr>
          <a:xfrm>
            <a:off x="4546732" y="1652855"/>
            <a:ext cx="3234003" cy="3235117"/>
            <a:chOff x="3763989" y="1325427"/>
            <a:chExt cx="4610100" cy="4611688"/>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6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69" name="Group 4"/>
          <p:cNvGrpSpPr>
            <a:grpSpLocks noChangeAspect="1"/>
          </p:cNvGrpSpPr>
          <p:nvPr/>
        </p:nvGrpSpPr>
        <p:grpSpPr bwMode="auto">
          <a:xfrm>
            <a:off x="7614199" y="1071961"/>
            <a:ext cx="4575502" cy="4575502"/>
            <a:chOff x="4849" y="732"/>
            <a:chExt cx="2940" cy="2940"/>
          </a:xfrm>
        </p:grpSpPr>
        <p:sp>
          <p:nvSpPr>
            <p:cNvPr id="70"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0" name="TextBox 79"/>
          <p:cNvSpPr txBox="1"/>
          <p:nvPr/>
        </p:nvSpPr>
        <p:spPr>
          <a:xfrm>
            <a:off x="1212196"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81" name="Picture 80"/>
          <p:cNvPicPr>
            <a:picLocks/>
          </p:cNvPicPr>
          <p:nvPr/>
        </p:nvPicPr>
        <p:blipFill>
          <a:blip r:embed="rId9"/>
          <a:stretch>
            <a:fillRect/>
          </a:stretch>
        </p:blipFill>
        <p:spPr>
          <a:xfrm>
            <a:off x="2648930" y="2479241"/>
            <a:ext cx="121204" cy="134464"/>
          </a:xfrm>
          <a:prstGeom prst="rect">
            <a:avLst/>
          </a:prstGeom>
        </p:spPr>
      </p:pic>
      <p:pic>
        <p:nvPicPr>
          <p:cNvPr id="82" name="Picture 81"/>
          <p:cNvPicPr>
            <a:picLocks/>
          </p:cNvPicPr>
          <p:nvPr/>
        </p:nvPicPr>
        <p:blipFill>
          <a:blip r:embed="rId9"/>
          <a:stretch>
            <a:fillRect/>
          </a:stretch>
        </p:blipFill>
        <p:spPr>
          <a:xfrm flipH="1">
            <a:off x="2918076" y="2479241"/>
            <a:ext cx="121204" cy="134464"/>
          </a:xfrm>
          <a:prstGeom prst="rect">
            <a:avLst/>
          </a:prstGeom>
        </p:spPr>
      </p:pic>
      <p:sp>
        <p:nvSpPr>
          <p:cNvPr id="83" name="TextBox 82"/>
          <p:cNvSpPr txBox="1"/>
          <p:nvPr/>
        </p:nvSpPr>
        <p:spPr>
          <a:xfrm>
            <a:off x="2469737"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4235858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651737" y="278559"/>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Tree>
    <p:extLst>
      <p:ext uri="{BB962C8B-B14F-4D97-AF65-F5344CB8AC3E}">
        <p14:creationId xmlns:p14="http://schemas.microsoft.com/office/powerpoint/2010/main" val="8557285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753891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798794" y="2216455"/>
            <a:ext cx="8572566" cy="5054600"/>
          </a:xfrm>
          <a:prstGeom prst="rect">
            <a:avLst/>
          </a:prstGeom>
        </p:spPr>
      </p:pic>
    </p:spTree>
    <p:extLst>
      <p:ext uri="{BB962C8B-B14F-4D97-AF65-F5344CB8AC3E}">
        <p14:creationId xmlns:p14="http://schemas.microsoft.com/office/powerpoint/2010/main" val="7840804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026-9751-4D43-9BFA-010AB0EF5134}"/>
              </a:ext>
            </a:extLst>
          </p:cNvPr>
          <p:cNvSpPr>
            <a:spLocks noGrp="1"/>
          </p:cNvSpPr>
          <p:nvPr>
            <p:ph type="title"/>
          </p:nvPr>
        </p:nvSpPr>
        <p:spPr/>
        <p:txBody>
          <a:bodyPr/>
          <a:lstStyle/>
          <a:p>
            <a:r>
              <a:rPr lang="en-US" dirty="0"/>
              <a:t>Upcoming</a:t>
            </a:r>
          </a:p>
        </p:txBody>
      </p:sp>
      <p:sp>
        <p:nvSpPr>
          <p:cNvPr id="3" name="Content Placeholder 2">
            <a:extLst>
              <a:ext uri="{FF2B5EF4-FFF2-40B4-BE49-F238E27FC236}">
                <a16:creationId xmlns:a16="http://schemas.microsoft.com/office/drawing/2014/main" id="{A84511CC-360A-4019-A1B5-5D97DFFA2078}"/>
              </a:ext>
            </a:extLst>
          </p:cNvPr>
          <p:cNvSpPr>
            <a:spLocks noGrp="1"/>
          </p:cNvSpPr>
          <p:nvPr>
            <p:ph idx="1"/>
          </p:nvPr>
        </p:nvSpPr>
        <p:spPr>
          <a:xfrm>
            <a:off x="508000" y="2036763"/>
            <a:ext cx="11188700" cy="2055114"/>
          </a:xfrm>
        </p:spPr>
        <p:txBody>
          <a:bodyPr/>
          <a:lstStyle/>
          <a:p>
            <a:r>
              <a:rPr lang="en-US" dirty="0"/>
              <a:t>This afternoon, Presentation</a:t>
            </a:r>
          </a:p>
          <a:p>
            <a:endParaRPr lang="en-US" dirty="0"/>
          </a:p>
          <a:p>
            <a:r>
              <a:rPr lang="en-US" dirty="0"/>
              <a:t>Tomorrow Hack/Lab</a:t>
            </a:r>
          </a:p>
        </p:txBody>
      </p:sp>
      <p:sp>
        <p:nvSpPr>
          <p:cNvPr id="4" name="Text Placeholder 3">
            <a:extLst>
              <a:ext uri="{FF2B5EF4-FFF2-40B4-BE49-F238E27FC236}">
                <a16:creationId xmlns:a16="http://schemas.microsoft.com/office/drawing/2014/main" id="{7EEADECB-D20A-45C0-BF5E-0145F4D68D0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502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rPr>
              </a:br>
              <a:r>
                <a:rPr kumimoji="0" lang="fr-FR"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rPr>
              </a:b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Package distribution mechanism – Shout out to </a:t>
            </a:r>
            <a:r>
              <a:rPr lang="en-US" err="1"/>
              <a:t>acr</a:t>
            </a:r>
            <a:r>
              <a:rPr lang="en-US"/>
              <a:t> here</a:t>
            </a:r>
          </a:p>
        </p:txBody>
      </p:sp>
      <p:sp>
        <p:nvSpPr>
          <p:cNvPr id="4" name="Shape 274"/>
          <p:cNvSpPr/>
          <p:nvPr/>
        </p:nvSpPr>
        <p:spPr>
          <a:xfrm>
            <a:off x="8889357" y="2377825"/>
            <a:ext cx="2785511" cy="1994472"/>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5" name="Picture 4"/>
          <p:cNvPicPr>
            <a:picLocks noChangeAspect="1"/>
          </p:cNvPicPr>
          <p:nvPr/>
        </p:nvPicPr>
        <p:blipFill>
          <a:blip r:embed="rId3"/>
          <a:stretch>
            <a:fillRect/>
          </a:stretch>
        </p:blipFill>
        <p:spPr>
          <a:xfrm>
            <a:off x="9029272" y="2996125"/>
            <a:ext cx="1006962" cy="933641"/>
          </a:xfrm>
          <a:prstGeom prst="rect">
            <a:avLst/>
          </a:prstGeom>
        </p:spPr>
      </p:pic>
      <p:sp>
        <p:nvSpPr>
          <p:cNvPr id="6" name="Rectangle 5"/>
          <p:cNvSpPr/>
          <p:nvPr/>
        </p:nvSpPr>
        <p:spPr>
          <a:xfrm>
            <a:off x="320673" y="3899992"/>
            <a:ext cx="1560816" cy="1053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Laptop/Dev Image Here</a:t>
            </a:r>
          </a:p>
        </p:txBody>
      </p:sp>
      <p:sp>
        <p:nvSpPr>
          <p:cNvPr id="7" name="Rectangle 6"/>
          <p:cNvSpPr/>
          <p:nvPr/>
        </p:nvSpPr>
        <p:spPr>
          <a:xfrm>
            <a:off x="3913455" y="3898578"/>
            <a:ext cx="20496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 Container Registry</a:t>
            </a:r>
          </a:p>
        </p:txBody>
      </p:sp>
      <p:sp>
        <p:nvSpPr>
          <p:cNvPr id="8" name="Shape 274"/>
          <p:cNvSpPr/>
          <p:nvPr/>
        </p:nvSpPr>
        <p:spPr>
          <a:xfrm>
            <a:off x="8889357" y="4528942"/>
            <a:ext cx="2785511" cy="1994472"/>
          </a:xfrm>
          <a:prstGeom prst="rect">
            <a:avLst/>
          </a:prstGeom>
          <a:solidFill>
            <a:srgbClr val="00B050"/>
          </a:solidFill>
          <a:ln>
            <a:noFill/>
          </a:ln>
        </p:spPr>
        <p:txBody>
          <a:bodyPr lIns="91425" tIns="91425" rIns="91425" bIns="91425" anchor="ctr" anchorCtr="0">
            <a:noAutofit/>
          </a:bodyPr>
          <a:lstStyle/>
          <a:p>
            <a:pPr lvl="0">
              <a:spcBef>
                <a:spcPts val="0"/>
              </a:spcBef>
              <a:buNone/>
            </a:pPr>
            <a:endParaRPr/>
          </a:p>
        </p:txBody>
      </p:sp>
      <p:pic>
        <p:nvPicPr>
          <p:cNvPr id="10" name="Picture 9"/>
          <p:cNvPicPr>
            <a:picLocks noChangeAspect="1"/>
          </p:cNvPicPr>
          <p:nvPr/>
        </p:nvPicPr>
        <p:blipFill>
          <a:blip r:embed="rId3"/>
          <a:stretch>
            <a:fillRect/>
          </a:stretch>
        </p:blipFill>
        <p:spPr>
          <a:xfrm>
            <a:off x="10491867" y="2996125"/>
            <a:ext cx="1006962" cy="933641"/>
          </a:xfrm>
          <a:prstGeom prst="rect">
            <a:avLst/>
          </a:prstGeom>
        </p:spPr>
      </p:pic>
      <p:pic>
        <p:nvPicPr>
          <p:cNvPr id="11" name="Picture 10"/>
          <p:cNvPicPr>
            <a:picLocks noChangeAspect="1"/>
          </p:cNvPicPr>
          <p:nvPr/>
        </p:nvPicPr>
        <p:blipFill>
          <a:blip r:embed="rId3"/>
          <a:stretch>
            <a:fillRect/>
          </a:stretch>
        </p:blipFill>
        <p:spPr>
          <a:xfrm>
            <a:off x="9024158" y="5147242"/>
            <a:ext cx="1006962" cy="933641"/>
          </a:xfrm>
          <a:prstGeom prst="rect">
            <a:avLst/>
          </a:prstGeom>
        </p:spPr>
      </p:pic>
      <p:pic>
        <p:nvPicPr>
          <p:cNvPr id="12" name="Picture 11"/>
          <p:cNvPicPr>
            <a:picLocks noChangeAspect="1"/>
          </p:cNvPicPr>
          <p:nvPr/>
        </p:nvPicPr>
        <p:blipFill>
          <a:blip r:embed="rId3"/>
          <a:stretch>
            <a:fillRect/>
          </a:stretch>
        </p:blipFill>
        <p:spPr>
          <a:xfrm>
            <a:off x="10486753" y="5147242"/>
            <a:ext cx="1006962" cy="933641"/>
          </a:xfrm>
          <a:prstGeom prst="rect">
            <a:avLst/>
          </a:prstGeom>
        </p:spPr>
      </p:pic>
      <p:grpSp>
        <p:nvGrpSpPr>
          <p:cNvPr id="15" name="Group 14"/>
          <p:cNvGrpSpPr/>
          <p:nvPr/>
        </p:nvGrpSpPr>
        <p:grpSpPr>
          <a:xfrm>
            <a:off x="2257654" y="3193363"/>
            <a:ext cx="1294544" cy="952644"/>
            <a:chOff x="6116788" y="2224640"/>
            <a:chExt cx="1294544" cy="952644"/>
          </a:xfrm>
        </p:grpSpPr>
        <p:sp>
          <p:nvSpPr>
            <p:cNvPr id="13" name="Rectangle 12"/>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14"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6277018" y="3193363"/>
            <a:ext cx="1294544" cy="952644"/>
            <a:chOff x="6116788" y="2224640"/>
            <a:chExt cx="1294544" cy="952644"/>
          </a:xfrm>
        </p:grpSpPr>
        <p:sp>
          <p:nvSpPr>
            <p:cNvPr id="24" name="Rectangle 23"/>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25"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Arrow: Right 25"/>
          <p:cNvSpPr/>
          <p:nvPr/>
        </p:nvSpPr>
        <p:spPr>
          <a:xfrm>
            <a:off x="2257655" y="4246512"/>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rot="18900000">
            <a:off x="7509282" y="3646606"/>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rot="2700000">
            <a:off x="7509281" y="4759245"/>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523890" y="4607487"/>
            <a:ext cx="636713" cy="369332"/>
          </a:xfrm>
          <a:prstGeom prst="rect">
            <a:avLst/>
          </a:prstGeom>
          <a:noFill/>
        </p:spPr>
        <p:txBody>
          <a:bodyPr wrap="none" rtlCol="0">
            <a:spAutoFit/>
          </a:bodyPr>
          <a:lstStyle/>
          <a:p>
            <a:r>
              <a:rPr lang="en-US"/>
              <a:t>Push</a:t>
            </a:r>
          </a:p>
        </p:txBody>
      </p:sp>
      <p:sp>
        <p:nvSpPr>
          <p:cNvPr id="30" name="TextBox 29"/>
          <p:cNvSpPr txBox="1"/>
          <p:nvPr/>
        </p:nvSpPr>
        <p:spPr>
          <a:xfrm>
            <a:off x="6605933" y="4606572"/>
            <a:ext cx="530915" cy="369332"/>
          </a:xfrm>
          <a:prstGeom prst="rect">
            <a:avLst/>
          </a:prstGeom>
          <a:noFill/>
        </p:spPr>
        <p:txBody>
          <a:bodyPr wrap="none" rtlCol="0">
            <a:spAutoFit/>
          </a:bodyPr>
          <a:lstStyle/>
          <a:p>
            <a:r>
              <a:rPr lang="en-US"/>
              <a:t>Pull</a:t>
            </a:r>
          </a:p>
        </p:txBody>
      </p:sp>
    </p:spTree>
    <p:extLst>
      <p:ext uri="{BB962C8B-B14F-4D97-AF65-F5344CB8AC3E}">
        <p14:creationId xmlns:p14="http://schemas.microsoft.com/office/powerpoint/2010/main" val="534846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A clear boundary for your stuff</a:t>
            </a:r>
          </a:p>
        </p:txBody>
      </p:sp>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p:spPr>
      </p:pic>
      <p:sp>
        <p:nvSpPr>
          <p:cNvPr id="8" name="Rectangle 7"/>
          <p:cNvSpPr/>
          <p:nvPr/>
        </p:nvSpPr>
        <p:spPr>
          <a:xfrm>
            <a:off x="4073703" y="2948683"/>
            <a:ext cx="1268859" cy="631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4436771" y="4492897"/>
            <a:ext cx="1268859" cy="63186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46946" y="3492517"/>
            <a:ext cx="1268859" cy="63186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6643192" y="4372509"/>
            <a:ext cx="1268859" cy="6318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Tree>
    <p:extLst>
      <p:ext uri="{BB962C8B-B14F-4D97-AF65-F5344CB8AC3E}">
        <p14:creationId xmlns:p14="http://schemas.microsoft.com/office/powerpoint/2010/main" val="71241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sp>
        <p:nvSpPr>
          <p:cNvPr id="13" name="Rectangle 12"/>
          <p:cNvSpPr/>
          <p:nvPr/>
        </p:nvSpPr>
        <p:spPr>
          <a:xfrm>
            <a:off x="3760342" y="3843140"/>
            <a:ext cx="1962364" cy="8572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60547" y="2758611"/>
            <a:ext cx="2030005" cy="1941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60342" y="2758611"/>
            <a:ext cx="1962364" cy="836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a:xfrm>
            <a:off x="838200" y="1825625"/>
            <a:ext cx="10515600" cy="4351338"/>
          </a:xfrm>
        </p:spPr>
        <p:txBody>
          <a:bodyPr/>
          <a:lstStyle/>
          <a:p>
            <a:r>
              <a:rPr lang="en-US"/>
              <a:t>A clear boundary for your stuff</a:t>
            </a: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a:ln>
            <a:noFill/>
          </a:ln>
        </p:spPr>
      </p:pic>
      <p:sp>
        <p:nvSpPr>
          <p:cNvPr id="8" name="Rectangle 7"/>
          <p:cNvSpPr/>
          <p:nvPr/>
        </p:nvSpPr>
        <p:spPr>
          <a:xfrm>
            <a:off x="3881393" y="2860879"/>
            <a:ext cx="1268859" cy="631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6018261" y="2860879"/>
            <a:ext cx="1268859" cy="631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18262" y="3944632"/>
            <a:ext cx="1268859" cy="6318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3881394" y="3955852"/>
            <a:ext cx="1268859" cy="6318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
        <p:nvSpPr>
          <p:cNvPr id="14" name="Freeform 9"/>
          <p:cNvSpPr>
            <a:spLocks noChangeAspect="1" noEditPoints="1"/>
          </p:cNvSpPr>
          <p:nvPr/>
        </p:nvSpPr>
        <p:spPr bwMode="black">
          <a:xfrm>
            <a:off x="5161128" y="2804371"/>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ChangeAspect="1" noEditPoints="1"/>
          </p:cNvSpPr>
          <p:nvPr/>
        </p:nvSpPr>
        <p:spPr bwMode="black">
          <a:xfrm>
            <a:off x="5198268" y="3876284"/>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ChangeAspect="1" noEditPoints="1"/>
          </p:cNvSpPr>
          <p:nvPr/>
        </p:nvSpPr>
        <p:spPr bwMode="black">
          <a:xfrm>
            <a:off x="7335135" y="2804370"/>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611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Runtime isolation</a:t>
            </a:r>
          </a:p>
        </p:txBody>
      </p:sp>
      <p:sp>
        <p:nvSpPr>
          <p:cNvPr id="4" name="Rectangle 3"/>
          <p:cNvSpPr/>
          <p:nvPr/>
        </p:nvSpPr>
        <p:spPr>
          <a:xfrm>
            <a:off x="3129482" y="2198990"/>
            <a:ext cx="2046850" cy="12913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Production Web Server</a:t>
            </a:r>
          </a:p>
        </p:txBody>
      </p:sp>
      <p:sp>
        <p:nvSpPr>
          <p:cNvPr id="5" name="Shape 274"/>
          <p:cNvSpPr/>
          <p:nvPr/>
        </p:nvSpPr>
        <p:spPr>
          <a:xfrm>
            <a:off x="3133617" y="3669229"/>
            <a:ext cx="4315147" cy="2274900"/>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6" name="Picture 5"/>
          <p:cNvPicPr>
            <a:picLocks noChangeAspect="1"/>
          </p:cNvPicPr>
          <p:nvPr/>
        </p:nvPicPr>
        <p:blipFill>
          <a:blip r:embed="rId3"/>
          <a:stretch>
            <a:fillRect/>
          </a:stretch>
        </p:blipFill>
        <p:spPr>
          <a:xfrm>
            <a:off x="4257328" y="3848097"/>
            <a:ext cx="2067723" cy="1917164"/>
          </a:xfrm>
          <a:prstGeom prst="rect">
            <a:avLst/>
          </a:prstGeom>
        </p:spPr>
      </p:pic>
      <p:sp>
        <p:nvSpPr>
          <p:cNvPr id="7" name="Freeform 9"/>
          <p:cNvSpPr>
            <a:spLocks noChangeAspect="1" noEditPoints="1"/>
          </p:cNvSpPr>
          <p:nvPr/>
        </p:nvSpPr>
        <p:spPr bwMode="black">
          <a:xfrm>
            <a:off x="4436151" y="2298367"/>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5389031" y="2190862"/>
            <a:ext cx="2059733" cy="129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Intern’s Minecraft Server</a:t>
            </a:r>
          </a:p>
        </p:txBody>
      </p:sp>
      <p:sp>
        <p:nvSpPr>
          <p:cNvPr id="9"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43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ext uri="{D42A27DB-BD31-4B8C-83A1-F6EECF244321}">
                <p14:modId xmlns:p14="http://schemas.microsoft.com/office/powerpoint/2010/main" val="1714471802"/>
              </p:ext>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5687</TotalTime>
  <Words>4200</Words>
  <Application>Microsoft Office PowerPoint</Application>
  <PresentationFormat>Widescreen</PresentationFormat>
  <Paragraphs>430</Paragraphs>
  <Slides>21</Slides>
  <Notes>21</Notes>
  <HiddenSlides>4</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21</vt:i4>
      </vt:variant>
    </vt:vector>
  </HeadingPairs>
  <TitlesOfParts>
    <vt:vector size="39" baseType="lpstr">
      <vt:lpstr>MS PGothic</vt:lpstr>
      <vt:lpstr>Arial</vt:lpstr>
      <vt:lpstr>Calibri</vt:lpstr>
      <vt:lpstr>Calibri Light</vt:lpstr>
      <vt:lpstr>Consolas</vt:lpstr>
      <vt:lpstr>Segoe UI</vt:lpstr>
      <vt:lpstr>Segoe UI Light</vt:lpstr>
      <vt:lpstr>Segoe UI Semibold</vt:lpstr>
      <vt:lpstr>Segoe UI Semilight</vt:lpstr>
      <vt:lpstr>Trebuchet MS</vt:lpstr>
      <vt:lpstr>Wingdings</vt:lpstr>
      <vt:lpstr>Office Theme</vt:lpstr>
      <vt:lpstr>1_5-30610_Microsoft_Ignite_Keynote_Template</vt:lpstr>
      <vt:lpstr>3_5-30610_Microsoft_Ignite_Keynote_Template</vt:lpstr>
      <vt:lpstr>15_Azure_PPT_template 1</vt:lpstr>
      <vt:lpstr>9_Azure_PPT_template 1</vt:lpstr>
      <vt:lpstr>2_MSVID_White_16x9_2012-08-18</vt:lpstr>
      <vt:lpstr>1_Office Theme</vt:lpstr>
      <vt:lpstr>PowerPoint Presentation</vt:lpstr>
      <vt:lpstr>What is a container?</vt:lpstr>
      <vt:lpstr>What is a container?</vt:lpstr>
      <vt:lpstr>What is a container?</vt:lpstr>
      <vt:lpstr>What is a container?</vt:lpstr>
      <vt:lpstr>What is a container?</vt:lpstr>
      <vt:lpstr>Session VS VM (or VDI)</vt:lpstr>
      <vt:lpstr>Containers</vt:lpstr>
      <vt:lpstr>Containers Deep Dive: Architecture of a Host</vt:lpstr>
      <vt:lpstr>How Containers Run</vt:lpstr>
      <vt:lpstr>PowerPoint Presentation</vt:lpstr>
      <vt:lpstr>DevOps: the three stage conversation</vt:lpstr>
      <vt:lpstr>DevOps Practices</vt:lpstr>
      <vt:lpstr>Before DevOps</vt:lpstr>
      <vt:lpstr>After  DevOps</vt:lpstr>
      <vt:lpstr>Release Cycle 18 months  4 weeks Hotfix 6 week  Same Day Investment  3 weeks</vt:lpstr>
      <vt:lpstr>DevOps &amp; Monolithic vs Micro Services</vt:lpstr>
      <vt:lpstr>Monolith/Traditional vs Microservices/born in cloud</vt:lpstr>
      <vt:lpstr>Upcoming</vt:lpstr>
      <vt:lpstr>Tips, Tricks and Field Experiences </vt:lpstr>
      <vt:lpstr>Tips, Tricks and Field Experiences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134</cp:revision>
  <dcterms:created xsi:type="dcterms:W3CDTF">2016-07-18T18:09:56Z</dcterms:created>
  <dcterms:modified xsi:type="dcterms:W3CDTF">2017-10-19T17:39:33Z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2017-09-28T11:29:15.1171801-05:00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